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sldIdLst>
    <p:sldId id="266" r:id="rId3"/>
    <p:sldId id="256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87" r:id="rId16"/>
    <p:sldId id="288" r:id="rId17"/>
    <p:sldId id="289" r:id="rId18"/>
    <p:sldId id="279" r:id="rId19"/>
    <p:sldId id="281" r:id="rId20"/>
    <p:sldId id="282" r:id="rId21"/>
    <p:sldId id="280" r:id="rId22"/>
    <p:sldId id="284" r:id="rId23"/>
    <p:sldId id="283" r:id="rId24"/>
  </p:sldIdLst>
  <p:sldSz cx="9144000" cy="6858000" type="screen4x3"/>
  <p:notesSz cx="6858000" cy="9144000"/>
  <p:embeddedFontLst>
    <p:embeddedFont>
      <p:font typeface="宋体" panose="02010600030101010101" charset="-12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 Zhang" initials="Y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5725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153290" y="955552"/>
            <a:ext cx="3378291" cy="1603800"/>
          </a:xfrm>
        </p:spPr>
        <p:txBody>
          <a:bodyPr>
            <a:noAutofit/>
          </a:bodyPr>
          <a:lstStyle/>
          <a:p>
            <a:r>
              <a:rPr lang="en-AU" sz="3000" b="1" u="sng" dirty="0"/>
              <a:t>HIT391</a:t>
            </a:r>
            <a:br>
              <a:rPr lang="en-AU" sz="3000" b="1" u="sng" dirty="0"/>
            </a:br>
            <a:br>
              <a:rPr lang="en-AU" sz="3000" dirty="0"/>
            </a:br>
            <a:r>
              <a:rPr lang="en-AU" sz="2400" dirty="0"/>
              <a:t>MACHINE LEARNING: ADVANCEMENTS </a:t>
            </a:r>
            <a:r>
              <a:rPr lang="en-US" altLang="en-AU" sz="2400" dirty="0"/>
              <a:t>AND</a:t>
            </a:r>
            <a:r>
              <a:rPr lang="en-AU" sz="2400" dirty="0"/>
              <a:t> APPLICATION</a:t>
            </a:r>
            <a:r>
              <a:rPr lang="en-US" altLang="en-AU" sz="2400" dirty="0"/>
              <a:t>S</a:t>
            </a:r>
            <a:endParaRPr lang="en-US" altLang="en-AU" sz="2400" dirty="0"/>
          </a:p>
        </p:txBody>
      </p:sp>
      <p:pic>
        <p:nvPicPr>
          <p:cNvPr id="2" name="Picture 1" descr="A digital network connection"/>
          <p:cNvPicPr>
            <a:picLocks noChangeAspect="1"/>
          </p:cNvPicPr>
          <p:nvPr/>
        </p:nvPicPr>
        <p:blipFill rotWithShape="1">
          <a:blip r:embed="rId1"/>
          <a:srcRect r="11139"/>
          <a:stretch>
            <a:fillRect/>
          </a:stretch>
        </p:blipFill>
        <p:spPr>
          <a:xfrm>
            <a:off x="0" y="0"/>
            <a:ext cx="4699635" cy="685800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074005" y="3625403"/>
            <a:ext cx="405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arles Darwin University - ACICIS. Study Indonesia."/>
          <p:cNvPicPr>
            <a:picLocks noChangeAspect="1" noChangeArrowheads="1"/>
          </p:cNvPicPr>
          <p:nvPr/>
        </p:nvPicPr>
        <p:blipFill>
          <a:blip r:embed="rId2" cstate="print">
            <a:alphaModFix amt="7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961" y="4706726"/>
            <a:ext cx="1294025" cy="12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6"/>
          <p:cNvSpPr>
            <a:spLocks noGrp="1"/>
          </p:cNvSpPr>
          <p:nvPr/>
        </p:nvSpPr>
        <p:spPr>
          <a:xfrm>
            <a:off x="5024120" y="2881630"/>
            <a:ext cx="4504690" cy="2654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400" i="0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16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6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AU" sz="3000" b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Lecturer: </a:t>
            </a:r>
            <a:endParaRPr lang="en-US" altLang="en-AU" sz="3000" b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100" b="1" i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Dr. Yan Zhang (Danana)</a:t>
            </a:r>
            <a:endParaRPr lang="en-US" altLang="en-AU" sz="2100" b="1" i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100" b="1" i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Dr. Al-Amoodi, Abdullah (Sydney)</a:t>
            </a:r>
            <a:endParaRPr lang="en-US" altLang="en-AU" sz="2100" b="1" i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600" b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Email: </a:t>
            </a:r>
            <a:endParaRPr lang="en-US" altLang="en-AU" sz="2600" b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100" b="1" i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yan.zhang@cdu.edu.au</a:t>
            </a:r>
            <a:endParaRPr lang="en-US" altLang="en-AU" sz="2100" b="1" i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  <a:p>
            <a:pPr algn="l"/>
            <a:r>
              <a:rPr lang="en-US" altLang="en-AU" sz="2100" b="1" i="1" dirty="0">
                <a:solidFill>
                  <a:srgbClr val="002060">
                    <a:alpha val="60000"/>
                  </a:srgbClr>
                </a:solidFill>
                <a:latin typeface="Candara" panose="020E0502030303020204" pitchFamily="34" charset="0"/>
              </a:rPr>
              <a:t>abdullah.al-amoodi@cdu.edu.au</a:t>
            </a:r>
            <a:endParaRPr lang="en-US" altLang="en-AU" sz="2100" b="1" i="1" dirty="0">
              <a:solidFill>
                <a:srgbClr val="002060">
                  <a:alpha val="60000"/>
                </a:srgbClr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Why AlphaGo Won?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0244"/>
            <a:ext cx="7886700" cy="3539966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The 2</a:t>
            </a:r>
            <a:r>
              <a:rPr kumimoji="1" lang="en-US" altLang="zh-CN" b="1" baseline="300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st</a:t>
            </a: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Strategy: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Surpassing experts - Self-learning.</a:t>
            </a:r>
            <a:endParaRPr lang="en-US" altLang="zh-CN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itchFamily="49" charset="-122"/>
              <a:cs typeface="Times New Roman" panose="02020603050405020304" pitchFamily="18" charset="0"/>
            </a:endParaRPr>
          </a:p>
          <a:p>
            <a:endParaRPr kumimoji="1" lang="zh-CN" altLang="en-US" b="1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4301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894" y="3262868"/>
            <a:ext cx="2790825" cy="280749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2" name="文本框 4"/>
          <p:cNvSpPr txBox="1"/>
          <p:nvPr/>
        </p:nvSpPr>
        <p:spPr>
          <a:xfrm>
            <a:off x="3683476" y="6162040"/>
            <a:ext cx="114046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</a:rPr>
              <a:t>Self-play</a:t>
            </a:r>
            <a:endParaRPr lang="en-US" altLang="zh-CN" sz="1800" b="1" dirty="0">
              <a:solidFill>
                <a:srgbClr val="C00000"/>
              </a:solidFill>
            </a:endParaRPr>
          </a:p>
        </p:txBody>
      </p:sp>
      <p:pic>
        <p:nvPicPr>
          <p:cNvPr id="4301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09" y="4205844"/>
            <a:ext cx="921544" cy="700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5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67" y="4205446"/>
            <a:ext cx="921544" cy="700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Why AlphaGo Won?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0244"/>
            <a:ext cx="7886700" cy="3539966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The 2</a:t>
            </a:r>
            <a:r>
              <a:rPr kumimoji="1" lang="en-US" altLang="zh-CN" b="1" baseline="300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st</a:t>
            </a: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Strategy: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Surpassing experts - Self-learning: Deep Reinforcement Learning (DRL)</a:t>
            </a:r>
            <a:endParaRPr lang="en-US" altLang="zh-CN" noProof="0" dirty="0" err="1">
              <a:ln>
                <a:noFill/>
              </a:ln>
              <a:effectLst/>
              <a:uLnTx/>
              <a:uFillTx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altLang="zh-CN" sz="2055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Reinforcement Learning: Agents learn by interacting with the environment. </a:t>
            </a:r>
            <a:endParaRPr lang="en-US" altLang="zh-CN" sz="2055" noProof="0" dirty="0" err="1">
              <a:ln>
                <a:noFill/>
              </a:ln>
              <a:effectLst/>
              <a:uLnTx/>
              <a:uFillTx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endParaRPr lang="en-US" altLang="zh-CN" sz="2055" noProof="0" dirty="0" err="1">
              <a:ln>
                <a:noFill/>
              </a:ln>
              <a:effectLst/>
              <a:uLnTx/>
              <a:uFillTx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US" altLang="zh-CN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itchFamily="49" charset="-122"/>
              <a:cs typeface="Times New Roman" panose="02020603050405020304" pitchFamily="18" charset="0"/>
            </a:endParaRPr>
          </a:p>
          <a:p>
            <a:endParaRPr kumimoji="1" lang="zh-CN" altLang="en-US" b="1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915" y="3350895"/>
            <a:ext cx="5356860" cy="31292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2365" y="6396355"/>
            <a:ext cx="5571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Deep Convolutional Neural Networks (DCNN)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Why AlphaGo Won?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0244"/>
            <a:ext cx="7886700" cy="3539966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The 2</a:t>
            </a:r>
            <a:r>
              <a:rPr kumimoji="1" lang="en-US" altLang="zh-CN" b="1" baseline="300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st</a:t>
            </a: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Strategy: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Surpassing experts - Self-learning: Deep Reinforcement Learning (DRL)</a:t>
            </a:r>
            <a:endParaRPr lang="en-US" altLang="zh-CN" noProof="0" dirty="0" err="1">
              <a:ln>
                <a:noFill/>
              </a:ln>
              <a:effectLst/>
              <a:uLnTx/>
              <a:uFillTx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Reinforcement Learning: Agents learn by interacting with the environment</a:t>
            </a:r>
            <a:endParaRPr lang="en-US" altLang="zh-CN" noProof="0" dirty="0" err="1">
              <a:ln>
                <a:noFill/>
              </a:ln>
              <a:effectLst/>
              <a:uLnTx/>
              <a:uFillTx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US" altLang="zh-CN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itchFamily="49" charset="-122"/>
              <a:cs typeface="Times New Roman" panose="02020603050405020304" pitchFamily="18" charset="0"/>
            </a:endParaRPr>
          </a:p>
          <a:p>
            <a:endParaRPr kumimoji="1" lang="zh-CN" altLang="en-US" b="1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7295" y="4516755"/>
            <a:ext cx="2346325" cy="718820"/>
          </a:xfrm>
          <a:prstGeom prst="rect">
            <a:avLst/>
          </a:prstGeom>
        </p:spPr>
      </p:pic>
      <p:pic>
        <p:nvPicPr>
          <p:cNvPr id="4301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55" y="4506595"/>
            <a:ext cx="866140" cy="871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Curved Left Arrow 5"/>
          <p:cNvSpPr/>
          <p:nvPr/>
        </p:nvSpPr>
        <p:spPr>
          <a:xfrm rot="16200000">
            <a:off x="4700270" y="3366770"/>
            <a:ext cx="436880" cy="18624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898900" y="3726815"/>
            <a:ext cx="1887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F0000"/>
                </a:solidFill>
              </a:rPr>
              <a:t>Imitating experts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Curved Left Arrow 7"/>
          <p:cNvSpPr/>
          <p:nvPr/>
        </p:nvSpPr>
        <p:spPr>
          <a:xfrm rot="5400000">
            <a:off x="4692015" y="4658360"/>
            <a:ext cx="436880" cy="18624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07790" y="5749290"/>
            <a:ext cx="2153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F0000"/>
                </a:solidFill>
              </a:rPr>
              <a:t>Surpassing experts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036320" y="43548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DCNN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96850" y="4733290"/>
            <a:ext cx="2571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Find </a:t>
            </a:r>
            <a:r>
              <a:rPr lang="en-US" altLang="zh-CN">
                <a:sym typeface="+mn-ea"/>
              </a:rPr>
              <a:t>a </a:t>
            </a:r>
            <a:r>
              <a:rPr lang="zh-CN" altLang="en-US">
                <a:sym typeface="+mn-ea"/>
              </a:rPr>
              <a:t>good move</a:t>
            </a:r>
            <a:endParaRPr lang="zh-CN" altLang="en-US"/>
          </a:p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6953250" y="4533900"/>
            <a:ext cx="135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DRL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6474460" y="4902200"/>
            <a:ext cx="24790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Alternat</a:t>
            </a:r>
            <a:r>
              <a:rPr lang="en-US"/>
              <a:t>e sides play, self-evolution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Generate a massive number of games.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35" y="952500"/>
            <a:ext cx="9065260" cy="5713730"/>
          </a:xfrm>
        </p:spPr>
        <p:txBody>
          <a:bodyPr/>
          <a:p>
            <a:pPr>
              <a:lnSpc>
                <a:spcPct val="100000"/>
              </a:lnSpc>
            </a:pPr>
            <a:r>
              <a:rPr sz="2000" b="1">
                <a:latin typeface="Arial Bold" panose="020B0604020202090204" charset="0"/>
                <a:cs typeface="Arial Bold" panose="020B0604020202090204" charset="0"/>
              </a:rPr>
              <a:t>Recommender systems</a:t>
            </a:r>
            <a:r>
              <a:rPr sz="2000"/>
              <a:t> are now widely integrated into E-commerce websites and online news platforms. They play a crucial role in helping users discover items they might like or find interesting.</a:t>
            </a:r>
            <a:endParaRPr sz="20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80" y="2647950"/>
            <a:ext cx="319786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" y="3546475"/>
            <a:ext cx="423672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821690" y="2968625"/>
            <a:ext cx="279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Amazon recommendation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2980" y="2165350"/>
            <a:ext cx="340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Google news recomemndation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9915" y="-66675"/>
            <a:ext cx="7886700" cy="1325563"/>
          </a:xfrm>
        </p:spPr>
        <p:txBody>
          <a:bodyPr/>
          <a:p>
            <a:pPr algn="ctr"/>
            <a:r>
              <a:rPr lang="en-US"/>
              <a:t>Recommender System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004570"/>
            <a:ext cx="9243060" cy="5476875"/>
          </a:xfrm>
        </p:spPr>
        <p:txBody>
          <a:bodyPr/>
          <a:p>
            <a:pPr>
              <a:lnSpc>
                <a:spcPct val="100000"/>
              </a:lnSpc>
            </a:pPr>
            <a:r>
              <a:rPr lang="en-US" altLang="en-AU" smtClean="0">
                <a:sym typeface="+mn-ea"/>
              </a:rPr>
              <a:t>The nature of recommendation is similarity match, which contains two main steps: </a:t>
            </a:r>
            <a:r>
              <a:rPr lang="en-US" altLang="en-AU" b="1" smtClean="0">
                <a:latin typeface="Arial Bold" panose="020B0604020202090204" charset="0"/>
                <a:cs typeface="Arial Bold" panose="020B0604020202090204" charset="0"/>
                <a:sym typeface="+mn-ea"/>
              </a:rPr>
              <a:t>offline training</a:t>
            </a:r>
            <a:r>
              <a:rPr lang="en-US" altLang="en-AU" smtClean="0">
                <a:sym typeface="+mn-ea"/>
              </a:rPr>
              <a:t>, and </a:t>
            </a:r>
            <a:r>
              <a:rPr lang="en-US" altLang="en-AU" b="1" smtClean="0">
                <a:latin typeface="Arial Bold" panose="020B0604020202090204" charset="0"/>
                <a:cs typeface="Arial Bold" panose="020B0604020202090204" charset="0"/>
                <a:sym typeface="+mn-ea"/>
              </a:rPr>
              <a:t>online recommendation</a:t>
            </a:r>
            <a:r>
              <a:rPr lang="en-US" altLang="en-AU" smtClean="0">
                <a:sym typeface="+mn-ea"/>
              </a:rPr>
              <a:t>.</a:t>
            </a:r>
            <a:endParaRPr lang="en-US" altLang="en-AU" smtClean="0">
              <a:sym typeface="+mn-ea"/>
            </a:endParaRPr>
          </a:p>
          <a:p>
            <a:pPr lvl="1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en-US" altLang="en-AU" sz="1800" b="1" smtClean="0">
                <a:latin typeface="Arial Bold" panose="020B0604020202090204" charset="0"/>
                <a:cs typeface="Arial Bold" panose="020B0604020202090204" charset="0"/>
                <a:sym typeface="+mn-ea"/>
              </a:rPr>
              <a:t>Offline training</a:t>
            </a:r>
            <a:endParaRPr lang="en-US" altLang="en-AU" sz="1800" b="1" smtClean="0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1371600" lvl="2" indent="-457200">
              <a:lnSpc>
                <a:spcPct val="100000"/>
              </a:lnSpc>
              <a:buFont typeface="+mj-lt"/>
              <a:buAutoNum type="alphaLcParenR"/>
            </a:pPr>
            <a:r>
              <a:rPr lang="en-US" altLang="en-AU" sz="1800" smtClean="0">
                <a:sym typeface="+mn-ea"/>
              </a:rPr>
              <a:t>Train the recommendation model (</a:t>
            </a:r>
            <a:r>
              <a:rPr lang="en-US" altLang="en-AU" sz="1800" smtClean="0">
                <a:solidFill>
                  <a:srgbClr val="C00000"/>
                </a:solidFill>
                <a:sym typeface="+mn-ea"/>
              </a:rPr>
              <a:t>Clustering, KNN, Deep Learning, etc.</a:t>
            </a:r>
            <a:r>
              <a:rPr lang="en-US" altLang="en-AU" sz="1800" smtClean="0">
                <a:sym typeface="+mn-ea"/>
              </a:rPr>
              <a:t>) with known data.</a:t>
            </a:r>
            <a:endParaRPr lang="en-US" altLang="en-AU" sz="1800" smtClean="0">
              <a:sym typeface="+mn-ea"/>
            </a:endParaRPr>
          </a:p>
          <a:p>
            <a:pPr lvl="1">
              <a:lnSpc>
                <a:spcPct val="100000"/>
              </a:lnSpc>
              <a:buFont typeface="Wingdings" panose="05000000000000000000" charset="0"/>
              <a:buChar char=""/>
            </a:pPr>
            <a:r>
              <a:rPr lang="en-US" altLang="en-AU" sz="1800" b="1" smtClean="0">
                <a:latin typeface="Arial Bold" panose="020B0604020202090204" charset="0"/>
                <a:cs typeface="Arial Bold" panose="020B0604020202090204" charset="0"/>
                <a:sym typeface="+mn-ea"/>
              </a:rPr>
              <a:t>Online recommendation</a:t>
            </a:r>
            <a:endParaRPr lang="en-US" altLang="en-AU" sz="1800" smtClean="0">
              <a:sym typeface="+mn-ea"/>
            </a:endParaRPr>
          </a:p>
          <a:p>
            <a:pPr marL="1371600" lvl="2" indent="-457200" defTabSz="914400">
              <a:lnSpc>
                <a:spcPct val="100000"/>
              </a:lnSpc>
              <a:buFont typeface="+mj-lt"/>
              <a:buAutoNum type="alphaLcParenR" startAt="2"/>
              <a:tabLst>
                <a:tab pos="1609725" algn="l"/>
                <a:tab pos="1609725" algn="l"/>
              </a:tabLst>
            </a:pPr>
            <a:r>
              <a:rPr lang="en-US" altLang="en-AU" sz="1800" smtClean="0">
                <a:sym typeface="+mn-ea"/>
              </a:rPr>
              <a:t>Extract users’ features from their historical behaviour data, etc.</a:t>
            </a:r>
            <a:endParaRPr lang="en-AU" sz="1800" smtClean="0">
              <a:sym typeface="+mn-ea"/>
            </a:endParaRPr>
          </a:p>
          <a:p>
            <a:pPr marL="1371600" lvl="2" indent="-457200" defTabSz="914400">
              <a:lnSpc>
                <a:spcPct val="100000"/>
              </a:lnSpc>
              <a:buFont typeface="+mj-lt"/>
              <a:buAutoNum type="alphaLcParenR" startAt="2"/>
              <a:tabLst>
                <a:tab pos="1609725" algn="l"/>
                <a:tab pos="1609725" algn="l"/>
              </a:tabLst>
            </a:pPr>
            <a:r>
              <a:rPr lang="en-US" altLang="en-AU" sz="1800" smtClean="0">
                <a:sym typeface="+mn-ea"/>
              </a:rPr>
              <a:t>Extract items’ features from items’ images, descriptions, etc. </a:t>
            </a:r>
            <a:endParaRPr lang="en-AU" sz="1800" smtClean="0">
              <a:sym typeface="+mn-ea"/>
            </a:endParaRPr>
          </a:p>
          <a:p>
            <a:pPr marL="1371600" lvl="2" indent="-457200" defTabSz="914400">
              <a:lnSpc>
                <a:spcPct val="100000"/>
              </a:lnSpc>
              <a:buFont typeface="+mj-lt"/>
              <a:buAutoNum type="alphaLcParenR" startAt="2"/>
              <a:tabLst>
                <a:tab pos="1609725" algn="l"/>
                <a:tab pos="1609725" algn="l"/>
              </a:tabLst>
            </a:pPr>
            <a:r>
              <a:rPr lang="en-US" altLang="en-AU" sz="1800" smtClean="0">
                <a:sym typeface="+mn-ea"/>
              </a:rPr>
              <a:t>Similarity search and recommend.</a:t>
            </a:r>
            <a:endParaRPr lang="en-US" altLang="en-AU" sz="1800" smtClean="0"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61031" y="4575175"/>
            <a:ext cx="8199757" cy="2211070"/>
            <a:chOff x="1285" y="5838"/>
            <a:chExt cx="12913" cy="3482"/>
          </a:xfrm>
        </p:grpSpPr>
        <p:grpSp>
          <p:nvGrpSpPr>
            <p:cNvPr id="18" name="组合 17"/>
            <p:cNvGrpSpPr/>
            <p:nvPr/>
          </p:nvGrpSpPr>
          <p:grpSpPr>
            <a:xfrm>
              <a:off x="1285" y="6373"/>
              <a:ext cx="12913" cy="2563"/>
              <a:chOff x="3121400" y="3694456"/>
              <a:chExt cx="7360620" cy="165215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121400" y="3932976"/>
                <a:ext cx="667489" cy="738733"/>
              </a:xfrm>
              <a:prstGeom prst="rect">
                <a:avLst/>
              </a:prstGeom>
            </p:spPr>
          </p:pic>
          <p:pic>
            <p:nvPicPr>
              <p:cNvPr id="1026" name="Picture 2" descr="相关图片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919" y="3694456"/>
                <a:ext cx="2496101" cy="1652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121400" y="4780005"/>
                <a:ext cx="842484" cy="404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 dirty="0" smtClean="0"/>
                  <a:t>A user</a:t>
                </a:r>
                <a:endParaRPr lang="en-US" altLang="zh-CN" sz="2000" dirty="0" smtClean="0"/>
              </a:p>
            </p:txBody>
          </p:sp>
        </p:grpSp>
        <p:sp>
          <p:nvSpPr>
            <p:cNvPr id="13" name="圆角矩形 12"/>
            <p:cNvSpPr/>
            <p:nvPr/>
          </p:nvSpPr>
          <p:spPr>
            <a:xfrm>
              <a:off x="4753" y="6357"/>
              <a:ext cx="2884" cy="88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</a:rPr>
                <a:t>Model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4" name="流程图: 磁盘 13"/>
            <p:cNvSpPr/>
            <p:nvPr/>
          </p:nvSpPr>
          <p:spPr>
            <a:xfrm>
              <a:off x="4967" y="8071"/>
              <a:ext cx="2000" cy="124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</a:rPr>
                <a:t>Historical data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  <p:cxnSp>
          <p:nvCxnSpPr>
            <p:cNvPr id="15" name="直接箭头连接符 14"/>
            <p:cNvCxnSpPr>
              <a:endCxn id="14" idx="2"/>
            </p:cNvCxnSpPr>
            <p:nvPr/>
          </p:nvCxnSpPr>
          <p:spPr>
            <a:xfrm>
              <a:off x="2456" y="7316"/>
              <a:ext cx="2511" cy="1380"/>
            </a:xfrm>
            <a:prstGeom prst="straightConnector1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026" idx="1"/>
              <a:endCxn id="14" idx="4"/>
            </p:cNvCxnSpPr>
            <p:nvPr/>
          </p:nvCxnSpPr>
          <p:spPr>
            <a:xfrm flipH="1">
              <a:off x="6967" y="7740"/>
              <a:ext cx="2852" cy="956"/>
            </a:xfrm>
            <a:prstGeom prst="straightConnector1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5959" y="7306"/>
              <a:ext cx="0" cy="75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916" y="5838"/>
              <a:ext cx="319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Extract features</a:t>
              </a:r>
              <a:endParaRPr lang="en-US" altLang="zh-CN" sz="1600"/>
            </a:p>
          </p:txBody>
        </p:sp>
        <p:sp>
          <p:nvSpPr>
            <p:cNvPr id="26" name="文本框 25"/>
            <p:cNvSpPr txBox="1"/>
            <p:nvPr/>
          </p:nvSpPr>
          <p:spPr>
            <a:xfrm rot="21300000">
              <a:off x="2466" y="6353"/>
              <a:ext cx="248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en-AU" sz="1400" smtClean="0">
                  <a:sym typeface="+mn-ea"/>
                </a:rPr>
                <a:t>Recommend</a:t>
              </a:r>
              <a:endParaRPr lang="en-US" altLang="en-AU" sz="1400" smtClean="0"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 rot="420000">
              <a:off x="7608" y="6387"/>
              <a:ext cx="2342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en-AU" sz="1400" smtClean="0">
                  <a:sym typeface="+mn-ea"/>
                </a:rPr>
                <a:t>Similarity search</a:t>
              </a:r>
              <a:endParaRPr lang="en-US" altLang="en-AU" sz="1400" smtClean="0">
                <a:sym typeface="+mn-ea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>
              <a:off x="2278" y="6844"/>
              <a:ext cx="2475" cy="156"/>
            </a:xfrm>
            <a:prstGeom prst="straightConnector1">
              <a:avLst/>
            </a:prstGeom>
            <a:ln w="28575" cmpd="sng">
              <a:solidFill>
                <a:schemeClr val="accent3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7637" y="6844"/>
              <a:ext cx="2164" cy="249"/>
            </a:xfrm>
            <a:prstGeom prst="straightConnector1">
              <a:avLst/>
            </a:prstGeom>
            <a:ln w="28575" cmpd="sng">
              <a:solidFill>
                <a:schemeClr val="accent3">
                  <a:lumMod val="75000"/>
                </a:schemeClr>
              </a:solidFill>
              <a:prstDash val="sysDot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9915" y="-66675"/>
            <a:ext cx="7886700" cy="1325563"/>
          </a:xfrm>
        </p:spPr>
        <p:txBody>
          <a:bodyPr/>
          <a:p>
            <a:pPr algn="ctr"/>
            <a:r>
              <a:rPr lang="en-US"/>
              <a:t>Recommender System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7173" y="952500"/>
            <a:ext cx="8404384" cy="5388610"/>
          </a:xfrm>
        </p:spPr>
        <p:txBody>
          <a:bodyPr/>
          <a:p>
            <a:pPr>
              <a:lnSpc>
                <a:spcPct val="100000"/>
              </a:lnSpc>
            </a:pPr>
            <a:r>
              <a:rPr lang="en-US" altLang="zh-CN">
                <a:sym typeface="+mn-ea"/>
              </a:rPr>
              <a:t>Multi-modal information retrieval system</a:t>
            </a:r>
            <a:endParaRPr lang="en-US" altLang="zh-CN">
              <a:sym typeface="+mn-ea"/>
            </a:endParaRPr>
          </a:p>
          <a:p>
            <a:pPr lvl="1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zh-CN" sz="1800"/>
              <a:t>Text-to-text / text-to-image; Image-to-image / image-to-text</a:t>
            </a:r>
            <a:endParaRPr lang="en-US" altLang="zh-CN" sz="1800"/>
          </a:p>
          <a:p>
            <a:pPr lvl="1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altLang="zh-CN" sz="1500">
                <a:solidFill>
                  <a:srgbClr val="C00000"/>
                </a:solidFill>
                <a:sym typeface="+mn-ea"/>
              </a:rPr>
              <a:t>Supervised Learning, Unsupervised Learning, etc.</a:t>
            </a:r>
            <a:r>
              <a:rPr lang="en-US" altLang="zh-CN" sz="1500">
                <a:sym typeface="+mn-ea"/>
              </a:rPr>
              <a:t> </a:t>
            </a:r>
            <a:endParaRPr lang="en-US" altLang="zh-CN" sz="180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9915" y="-66675"/>
            <a:ext cx="7886700" cy="1325563"/>
          </a:xfrm>
        </p:spPr>
        <p:txBody>
          <a:bodyPr/>
          <a:p>
            <a:pPr algn="ctr"/>
            <a:r>
              <a:rPr lang="en-US" altLang="zh-CN">
                <a:sym typeface="+mn-ea"/>
              </a:rPr>
              <a:t>Information Retrieval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2509520"/>
            <a:ext cx="3820160" cy="25234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55" y="2941320"/>
            <a:ext cx="5984240" cy="3331210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Smart monitoring and tracking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"/>
            </a:pPr>
            <a:r>
              <a:rPr lang="en-US">
                <a:solidFill>
                  <a:srgbClr val="C00000"/>
                </a:solidFill>
              </a:rPr>
              <a:t>Deep learning</a:t>
            </a:r>
            <a:r>
              <a:rPr lang="en-US"/>
              <a:t> to detect and classify various vehicles, such as cars, vans, trucks, etc.</a:t>
            </a:r>
            <a:endParaRPr lang="en-US"/>
          </a:p>
          <a:p>
            <a:pPr lvl="1"/>
            <a:r>
              <a:rPr lang="en-US"/>
              <a:t>traffic flow monitoring, detecting polluting vehicles, and identifying traffic accidents. </a:t>
            </a:r>
            <a:endParaRPr lang="en-US"/>
          </a:p>
        </p:txBody>
      </p:sp>
      <p:pic>
        <p:nvPicPr>
          <p:cNvPr id="55300" name="图片 2"/>
          <p:cNvPicPr>
            <a:picLocks noChangeAspect="1"/>
          </p:cNvPicPr>
          <p:nvPr/>
        </p:nvPicPr>
        <p:blipFill>
          <a:blip r:embed="rId1"/>
          <a:srcRect b="8585"/>
          <a:stretch>
            <a:fillRect/>
          </a:stretch>
        </p:blipFill>
        <p:spPr>
          <a:xfrm>
            <a:off x="2483803" y="3778568"/>
            <a:ext cx="4175125" cy="215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Remote sensing satellite image recognition and detection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1005"/>
            <a:ext cx="4958715" cy="4351655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lang="en-US"/>
              <a:t>Detection of ships at sea</a:t>
            </a:r>
            <a:endParaRPr lang="en-US"/>
          </a:p>
          <a:p>
            <a:pPr lvl="1">
              <a:buFont typeface="Arial" panose="020B0604020202090204" pitchFamily="34" charset="0"/>
              <a:buChar char="•"/>
            </a:pPr>
            <a:r>
              <a:rPr lang="en-US"/>
              <a:t>Substantial risks inherent in maritime operations. </a:t>
            </a:r>
            <a:endParaRPr lang="en-US"/>
          </a:p>
          <a:p>
            <a:pPr lvl="1">
              <a:buFont typeface="Arial" panose="020B0604020202090204" pitchFamily="34" charset="0"/>
              <a:buChar char="•"/>
            </a:pPr>
            <a:r>
              <a:rPr lang="en-US"/>
              <a:t>How to use satellite </a:t>
            </a:r>
            <a:r>
              <a:rPr lang="en-US">
                <a:solidFill>
                  <a:srgbClr val="FF0000"/>
                </a:solidFill>
              </a:rPr>
              <a:t>imaging technology </a:t>
            </a:r>
            <a:r>
              <a:rPr lang="en-US">
                <a:solidFill>
                  <a:schemeClr val="tx1"/>
                </a:solidFill>
              </a:rPr>
              <a:t>and </a:t>
            </a:r>
            <a:r>
              <a:rPr lang="en-US">
                <a:solidFill>
                  <a:srgbClr val="FF0000"/>
                </a:solidFill>
              </a:rPr>
              <a:t>artificial intelligence</a:t>
            </a:r>
            <a:r>
              <a:rPr lang="en-US"/>
              <a:t> for the efficient and swift identification of targets at sea is essential for humanity to maximize the utilization of the ocean's resources.</a:t>
            </a:r>
            <a:endParaRPr lang="en-US"/>
          </a:p>
        </p:txBody>
      </p:sp>
      <p:grpSp>
        <p:nvGrpSpPr>
          <p:cNvPr id="57348" name="组合 8"/>
          <p:cNvGrpSpPr/>
          <p:nvPr/>
        </p:nvGrpSpPr>
        <p:grpSpPr>
          <a:xfrm>
            <a:off x="5513705" y="2575560"/>
            <a:ext cx="3154680" cy="2842260"/>
            <a:chOff x="6895322" y="1505914"/>
            <a:chExt cx="5023846" cy="5034845"/>
          </a:xfrm>
        </p:grpSpPr>
        <p:pic>
          <p:nvPicPr>
            <p:cNvPr id="5735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381931" y="1589346"/>
              <a:ext cx="2404156" cy="24041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735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7775" y="1589346"/>
              <a:ext cx="2404156" cy="24041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735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7775" y="3993502"/>
              <a:ext cx="2397968" cy="239796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735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5743" y="3993502"/>
              <a:ext cx="2397968" cy="239796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矩形 13"/>
            <p:cNvSpPr/>
            <p:nvPr/>
          </p:nvSpPr>
          <p:spPr>
            <a:xfrm>
              <a:off x="6895322" y="1505914"/>
              <a:ext cx="5023846" cy="5034845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Intelligent recognition of cultural relics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1005"/>
            <a:ext cx="7955915" cy="4351655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lang="en-US"/>
              <a:t>Analysis and recognition of cultural relics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835" y="2595245"/>
            <a:ext cx="3944620" cy="1835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36880" y="2207895"/>
            <a:ext cx="788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/>
              <a:t>Automatically identify similar artifacts. (</a:t>
            </a:r>
            <a:r>
              <a:rPr lang="en-US">
                <a:solidFill>
                  <a:srgbClr val="C00000"/>
                </a:solidFill>
              </a:rPr>
              <a:t>Unsupervised Learning</a:t>
            </a:r>
            <a:r>
              <a:rPr lang="en-US"/>
              <a:t>)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40" y="5093970"/>
            <a:ext cx="2458085" cy="17386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36880" y="4450080"/>
            <a:ext cx="8343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lt"/>
              <a:buNone/>
            </a:pPr>
            <a:r>
              <a:rPr lang="en-US"/>
              <a:t>2. Automatically identify the dynasty, type, and other attributes of cultural relics.</a:t>
            </a:r>
            <a:endParaRPr lang="en-US"/>
          </a:p>
          <a:p>
            <a:pPr indent="0">
              <a:buFont typeface="+mj-lt"/>
              <a:buNone/>
            </a:pPr>
            <a:r>
              <a:rPr lang="en-US">
                <a:solidFill>
                  <a:srgbClr val="C00000"/>
                </a:solidFill>
                <a:sym typeface="+mn-ea"/>
              </a:rPr>
              <a:t>(Supervised Learning)</a:t>
            </a:r>
            <a:endParaRPr lang="en-US"/>
          </a:p>
        </p:txBody>
      </p:sp>
      <p:graphicFrame>
        <p:nvGraphicFramePr>
          <p:cNvPr id="8" name="Table 7"/>
          <p:cNvGraphicFramePr/>
          <p:nvPr/>
        </p:nvGraphicFramePr>
        <p:xfrm>
          <a:off x="3898900" y="4980305"/>
          <a:ext cx="4881880" cy="158496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20470"/>
                <a:gridCol w="1220470"/>
                <a:gridCol w="1220470"/>
                <a:gridCol w="1220470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Category</a:t>
                      </a:r>
                      <a:endParaRPr lang="en-US" sz="16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Probablity</a:t>
                      </a:r>
                      <a:endParaRPr lang="en-US" sz="16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Dynasty</a:t>
                      </a:r>
                      <a:endParaRPr lang="en-US" sz="16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Probability</a:t>
                      </a:r>
                      <a:endParaRPr lang="en-US" sz="16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7315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Bronze artifacts, metalware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0.999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1046 BC - 771 BC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0.998</a:t>
                      </a:r>
                      <a:endParaRPr lang="en-US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ceramic artifacts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0.000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1600 BC-1046 BC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0.001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Smart healthcare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"/>
            </a:pPr>
            <a:r>
              <a:rPr lang="en-US"/>
              <a:t>Automatic screening technology for glaucoma</a:t>
            </a:r>
            <a:endParaRPr lang="en-US"/>
          </a:p>
          <a:p>
            <a:pPr marL="457200" lvl="1" indent="0">
              <a:buFont typeface="Wingdings" panose="05000000000000000000" charset="0"/>
              <a:buNone/>
            </a:pPr>
            <a:r>
              <a:rPr lang="en-US"/>
              <a:t>(</a:t>
            </a:r>
            <a:r>
              <a:rPr lang="en-US">
                <a:solidFill>
                  <a:srgbClr val="C00000"/>
                </a:solidFill>
              </a:rPr>
              <a:t>Supervised Learning / Unsupervised Learning, etc.</a:t>
            </a:r>
            <a:r>
              <a:rPr lang="en-US"/>
              <a:t>)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-9525" y="3040380"/>
            <a:ext cx="9144000" cy="2303780"/>
            <a:chOff x="0" y="5343"/>
            <a:chExt cx="14400" cy="36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5401"/>
              <a:ext cx="14400" cy="3571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4173" y="5343"/>
              <a:ext cx="1788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endParaRPr lang="en-US"/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6214" y="5938"/>
              <a:ext cx="1238" cy="10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endParaRPr lang="en-US"/>
            </a:p>
            <a:p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0320" y="5908"/>
              <a:ext cx="1144" cy="10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endParaRPr lang="en-US"/>
            </a:p>
            <a:p>
              <a:endParaRPr lang="en-US"/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sz="4000">
                <a:sym typeface="+mn-ea"/>
              </a:rPr>
              <a:t>Examples of ML Applications</a:t>
            </a:r>
            <a:endParaRPr lang="en-US" sz="400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Smart Inspection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"/>
            </a:pPr>
            <a:r>
              <a:rPr lang="en-US"/>
              <a:t>Tower Inspection: Automatic detection of key components of the tower and identification of potential issues in relevant areas (such as rust, detachment, etc.)</a:t>
            </a:r>
            <a:endParaRPr lang="en-US"/>
          </a:p>
        </p:txBody>
      </p:sp>
      <p:grpSp>
        <p:nvGrpSpPr>
          <p:cNvPr id="64516" name="组合 9"/>
          <p:cNvGrpSpPr/>
          <p:nvPr/>
        </p:nvGrpSpPr>
        <p:grpSpPr>
          <a:xfrm>
            <a:off x="1117600" y="3552508"/>
            <a:ext cx="3392488" cy="1817687"/>
            <a:chOff x="498929" y="2290354"/>
            <a:chExt cx="4363207" cy="3787929"/>
          </a:xfrm>
        </p:grpSpPr>
        <p:pic>
          <p:nvPicPr>
            <p:cNvPr id="64519" name="图片 10"/>
            <p:cNvPicPr>
              <a:picLocks noChangeAspect="1"/>
            </p:cNvPicPr>
            <p:nvPr/>
          </p:nvPicPr>
          <p:blipFill>
            <a:blip r:embed="rId1"/>
            <a:srcRect t="2" b="-13272"/>
            <a:stretch>
              <a:fillRect/>
            </a:stretch>
          </p:blipFill>
          <p:spPr>
            <a:xfrm>
              <a:off x="498929" y="2290354"/>
              <a:ext cx="4363207" cy="378792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4520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8593" y="2413747"/>
              <a:ext cx="763728" cy="418412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0240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600" y="5224780"/>
            <a:ext cx="3392488" cy="1533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180" y="3812540"/>
            <a:ext cx="3392170" cy="2224405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Risk Analysis P</a:t>
            </a:r>
            <a:r>
              <a:rPr lang="en-US"/>
              <a:t>rediction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"/>
            </a:pPr>
            <a:r>
              <a:rPr lang="en-US"/>
              <a:t>Risk Analysis Prediction for Business Closure</a:t>
            </a:r>
            <a:endParaRPr lang="en-US"/>
          </a:p>
          <a:p>
            <a:pPr lvl="1">
              <a:buFont typeface="Arial" panose="020B0604020202090204" pitchFamily="34" charset="0"/>
              <a:buChar char="•"/>
            </a:pPr>
            <a:r>
              <a:rPr lang="en-US"/>
              <a:t>For small and medium-sized enterprises (SMEs), it is challenging for banks to objectively </a:t>
            </a:r>
            <a:r>
              <a:rPr lang="en-US">
                <a:solidFill>
                  <a:srgbClr val="C00000"/>
                </a:solidFill>
              </a:rPr>
              <a:t>assess their financial and credit information</a:t>
            </a:r>
            <a:r>
              <a:rPr lang="en-US"/>
              <a:t>, which is crucial for lending </a:t>
            </a:r>
            <a:r>
              <a:rPr lang="en-US">
                <a:solidFill>
                  <a:srgbClr val="C00000"/>
                </a:solidFill>
              </a:rPr>
              <a:t>decisions</a:t>
            </a:r>
            <a:r>
              <a:rPr lang="en-US"/>
              <a:t>. (</a:t>
            </a:r>
            <a:r>
              <a:rPr lang="en-US">
                <a:solidFill>
                  <a:srgbClr val="C00000"/>
                </a:solidFill>
              </a:rPr>
              <a:t>Regression, etc.</a:t>
            </a:r>
            <a:r>
              <a:rPr lang="en-US"/>
              <a:t>) </a:t>
            </a:r>
            <a:endParaRPr lang="en-US"/>
          </a:p>
          <a:p>
            <a:pPr lvl="1">
              <a:buFont typeface="Arial" panose="020B060402020209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76803" name="图片 21" descr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3940" y="3811270"/>
            <a:ext cx="6626225" cy="290957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ML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514350" indent="-514350">
              <a:buAutoNum type="arabicPeriod"/>
            </a:pPr>
            <a:r>
              <a:rPr lang="en-US" sz="2400"/>
              <a:t>Why AlphaGo Won</a:t>
            </a:r>
            <a:r>
              <a:rPr lang="zh-CN" altLang="en-US" sz="2400"/>
              <a:t>？</a:t>
            </a:r>
            <a:endParaRPr lang="zh-CN" altLang="en-US" sz="2400"/>
          </a:p>
          <a:p>
            <a:pPr marL="514350" indent="-514350">
              <a:buAutoNum type="arabicPeriod"/>
            </a:pPr>
            <a:r>
              <a:rPr lang="en-US" altLang="zh-CN" sz="2400"/>
              <a:t>Rcommender System</a:t>
            </a:r>
            <a:endParaRPr lang="en-US" altLang="zh-CN" sz="2400"/>
          </a:p>
          <a:p>
            <a:pPr marL="514350" indent="-514350">
              <a:buAutoNum type="arabicPeriod"/>
            </a:pPr>
            <a:r>
              <a:rPr lang="en-US" altLang="zh-CN" sz="2400"/>
              <a:t>Information Retrieval</a:t>
            </a:r>
            <a:endParaRPr lang="zh-CN" altLang="en-US" sz="2400"/>
          </a:p>
          <a:p>
            <a:pPr marL="514350" indent="-514350">
              <a:buAutoNum type="arabicPeriod"/>
            </a:pPr>
            <a:r>
              <a:rPr lang="en-US" sz="2400">
                <a:sym typeface="+mn-ea"/>
              </a:rPr>
              <a:t>Smart Monitoring and Tracking</a:t>
            </a:r>
            <a:endParaRPr lang="en-US" sz="2400"/>
          </a:p>
          <a:p>
            <a:pPr marL="514350" indent="-514350">
              <a:buAutoNum type="arabicPeriod"/>
            </a:pPr>
            <a:r>
              <a:rPr lang="en-US" sz="2400">
                <a:sym typeface="+mn-ea"/>
              </a:rPr>
              <a:t>Remote Sensing Satellite Image Recognition and Detection</a:t>
            </a:r>
            <a:endParaRPr lang="en-US" sz="2400">
              <a:sym typeface="+mn-ea"/>
            </a:endParaRPr>
          </a:p>
          <a:p>
            <a:pPr marL="514350" indent="-514350">
              <a:buAutoNum type="arabicPeriod"/>
            </a:pPr>
            <a:r>
              <a:rPr lang="en-US" sz="2400">
                <a:sym typeface="+mn-ea"/>
              </a:rPr>
              <a:t>Intelligent Recognition of Cultural Relics</a:t>
            </a:r>
            <a:endParaRPr lang="en-US" sz="2400">
              <a:sym typeface="+mn-ea"/>
            </a:endParaRPr>
          </a:p>
          <a:p>
            <a:pPr marL="514350" indent="-514350">
              <a:buAutoNum type="arabicPeriod"/>
            </a:pPr>
            <a:r>
              <a:rPr lang="en-US" sz="2400">
                <a:sym typeface="+mn-ea"/>
              </a:rPr>
              <a:t>Smart Healthcare</a:t>
            </a:r>
            <a:endParaRPr lang="en-US" sz="2400">
              <a:sym typeface="+mn-ea"/>
            </a:endParaRPr>
          </a:p>
          <a:p>
            <a:pPr marL="514350" indent="-514350">
              <a:buAutoNum type="arabicPeriod"/>
            </a:pPr>
            <a:r>
              <a:rPr lang="en-US" sz="2400">
                <a:sym typeface="+mn-ea"/>
              </a:rPr>
              <a:t>Smart Inspection</a:t>
            </a:r>
            <a:endParaRPr lang="en-US" sz="2400">
              <a:sym typeface="+mn-ea"/>
            </a:endParaRPr>
          </a:p>
          <a:p>
            <a:pPr marL="514350" indent="-514350">
              <a:buAutoNum type="arabicPeriod"/>
            </a:pPr>
            <a:r>
              <a:rPr lang="en-US" sz="2400">
                <a:sym typeface="+mn-ea"/>
              </a:rPr>
              <a:t>Risk Evaluation</a:t>
            </a:r>
            <a:endParaRPr lang="en-US" sz="2400"/>
          </a:p>
          <a:p>
            <a:pPr marL="514350" indent="-514350"/>
            <a:endParaRPr lang="en-US" sz="2400"/>
          </a:p>
          <a:p>
            <a:endParaRPr lang="en-US" sz="2400"/>
          </a:p>
          <a:p>
            <a:endParaRPr lang="en-US" sz="2400">
              <a:sym typeface="+mn-ea"/>
            </a:endParaRPr>
          </a:p>
          <a:p>
            <a:endParaRPr 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Why AlphaGo Won?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"/>
            </a:pP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The 1</a:t>
            </a:r>
            <a:r>
              <a:rPr kumimoji="1" lang="en-US" altLang="zh-CN" b="1" baseline="300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st</a:t>
            </a: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Strategy: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Imitating experts.</a:t>
            </a:r>
            <a:endParaRPr kumimoji="1" lang="en-US" altLang="zh-CN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itchFamily="49" charset="-122"/>
              <a:cs typeface="Times New Roman" panose="02020603050405020304" pitchFamily="18" charset="0"/>
            </a:endParaRPr>
          </a:p>
          <a:p>
            <a:endParaRPr kumimoji="1" lang="zh-CN" altLang="en-US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3072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139" y="2662238"/>
            <a:ext cx="5416868" cy="304942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Why AlphaGo Won?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0244"/>
            <a:ext cx="7886700" cy="3539966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The 1</a:t>
            </a:r>
            <a:r>
              <a:rPr kumimoji="1" lang="en-US" altLang="zh-CN" b="1" baseline="300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st</a:t>
            </a: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Strategy: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Imitating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experts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- </a:t>
            </a:r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Deep Convolutional Neural Networks (DCNN). 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 marL="0" indent="0">
              <a:buNone/>
            </a:pPr>
            <a:endParaRPr kumimoji="1" lang="en-US" altLang="zh-CN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itchFamily="49" charset="-122"/>
              <a:cs typeface="Times New Roman" panose="02020603050405020304" pitchFamily="18" charset="0"/>
            </a:endParaRPr>
          </a:p>
          <a:p>
            <a:endParaRPr kumimoji="1" lang="zh-CN" altLang="en-US" b="1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3277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710" y="2947115"/>
            <a:ext cx="6163866" cy="3239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Why AlphaGo Won?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0244"/>
            <a:ext cx="7886700" cy="3539966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The 1</a:t>
            </a:r>
            <a:r>
              <a:rPr kumimoji="1" lang="en-US" altLang="zh-CN" b="1" baseline="300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st</a:t>
            </a: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Strategy: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Imitating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experts - </a:t>
            </a:r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Deep Convolutional Neural Networks (DCNN). 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anose="05000000000000000000" charset="0"/>
              <a:buChar char=""/>
            </a:pPr>
            <a:endParaRPr kumimoji="1" lang="en-US" altLang="zh-CN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itchFamily="49" charset="-122"/>
              <a:cs typeface="Times New Roman" panose="02020603050405020304" pitchFamily="18" charset="0"/>
            </a:endParaRPr>
          </a:p>
          <a:p>
            <a:endParaRPr kumimoji="1" lang="zh-CN" altLang="en-US" b="1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3482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0866" y="3171349"/>
            <a:ext cx="5670947" cy="309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Why AlphaGo Won?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0244"/>
            <a:ext cx="7886700" cy="3539966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The 1</a:t>
            </a:r>
            <a:r>
              <a:rPr kumimoji="1" lang="en-US" altLang="zh-CN" b="1" baseline="300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st</a:t>
            </a: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Strategy: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Imitating experts - </a:t>
            </a:r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Deep Convolutional Neural Networks (DCNN). 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 marL="0" indent="0">
              <a:buNone/>
            </a:pPr>
            <a:endParaRPr kumimoji="1" lang="en-US" altLang="zh-CN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itchFamily="49" charset="-122"/>
              <a:cs typeface="Times New Roman" panose="02020603050405020304" pitchFamily="18" charset="0"/>
            </a:endParaRPr>
          </a:p>
          <a:p>
            <a:endParaRPr kumimoji="1" lang="zh-CN" altLang="en-US" b="1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3686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2744" y="3171825"/>
            <a:ext cx="4157663" cy="3199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Why AlphaGo Won?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90" y="1942148"/>
            <a:ext cx="5668328" cy="3539966"/>
          </a:xfrm>
        </p:spPr>
        <p:txBody>
          <a:bodyPr>
            <a:normAutofit lnSpcReduction="10000"/>
          </a:bodyPr>
          <a:p>
            <a:pPr>
              <a:buFont typeface="Wingdings" panose="05000000000000000000" charset="0"/>
              <a:buChar char=""/>
            </a:pP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The 1</a:t>
            </a:r>
            <a:r>
              <a:rPr kumimoji="1" lang="en-US" altLang="zh-CN" b="1" baseline="300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st</a:t>
            </a: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Strategy: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Imitating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experts - </a:t>
            </a:r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DCNN 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 marL="0" indent="0">
              <a:buNone/>
            </a:pPr>
            <a:endParaRPr kumimoji="1" lang="en-US" altLang="zh-CN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itchFamily="49" charset="-122"/>
              <a:cs typeface="Times New Roman" panose="02020603050405020304" pitchFamily="18" charset="0"/>
            </a:endParaRPr>
          </a:p>
          <a:p>
            <a:r>
              <a:rPr kumimoji="1" lang="en-US" altLang="zh-CN" b="1" noProof="0" dirty="0">
                <a:ln>
                  <a:noFill/>
                </a:ln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kumimoji="1" lang="zh-CN" altLang="en-US" b="1" noProof="0" dirty="0">
                <a:ln>
                  <a:noFill/>
                </a:ln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  <a:sym typeface="+mn-ea"/>
              </a:rPr>
              <a:t>ig data</a:t>
            </a:r>
            <a:r>
              <a:rPr kumimoji="1" lang="en-US" altLang="zh-CN" b="1" noProof="0" dirty="0">
                <a:ln>
                  <a:noFill/>
                </a:ln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  <a:sym typeface="+mn-ea"/>
              </a:rPr>
              <a:t> of </a:t>
            </a:r>
            <a:r>
              <a:rPr kumimoji="1" lang="en-US" altLang="zh-CN" b="1" noProof="0" dirty="0">
                <a:ln>
                  <a:noFill/>
                </a:ln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  <a:sym typeface="+mn-ea"/>
              </a:rPr>
              <a:t>game Go </a:t>
            </a:r>
            <a:r>
              <a:rPr kumimoji="1" lang="zh-CN" altLang="en-US" b="1" noProof="0" dirty="0">
                <a:ln>
                  <a:noFill/>
                </a:ln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  <a:sym typeface="+mn-ea"/>
              </a:rPr>
              <a:t>: 150,000 professional players, millions of amateurs.</a:t>
            </a:r>
            <a:endParaRPr kumimoji="1" lang="zh-CN" altLang="en-US" b="1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r>
              <a:rPr kumimoji="1" lang="zh-CN" altLang="en-US" b="1" noProof="0" dirty="0">
                <a:ln>
                  <a:noFill/>
                </a:ln>
                <a:effectLst/>
                <a:uLnTx/>
                <a:uFillTx/>
                <a:latin typeface="楷体" pitchFamily="49" charset="-122"/>
                <a:ea typeface="楷体" pitchFamily="49" charset="-122"/>
                <a:cs typeface="Times New Roman" panose="02020603050405020304" pitchFamily="18" charset="0"/>
                <a:sym typeface="+mn-ea"/>
              </a:rPr>
              <a:t>Supercomputer: 1202 CPUs, 176 GPUs.</a:t>
            </a:r>
            <a:endParaRPr kumimoji="1" lang="zh-CN" altLang="en-US" b="1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2373" y="4901406"/>
            <a:ext cx="3540443" cy="1746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919" y="2366486"/>
            <a:ext cx="2139791" cy="335661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Why AlphaGo Won?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0244"/>
            <a:ext cx="7886700" cy="3539966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The 2</a:t>
            </a:r>
            <a:r>
              <a:rPr kumimoji="1" lang="en-US" altLang="zh-CN" b="1" baseline="300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st</a:t>
            </a:r>
            <a:r>
              <a:rPr kumimoji="1" lang="en-US" altLang="zh-CN" b="1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Strategy:</a:t>
            </a:r>
            <a:r>
              <a:rPr kumimoji="1"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  <a:sym typeface="+mn-ea"/>
              </a:rPr>
              <a:t>Surpassing experts - Self-learning</a:t>
            </a:r>
            <a:endParaRPr lang="en-US" altLang="zh-CN" noProof="0" dirty="0" err="1">
              <a:ln>
                <a:noFill/>
              </a:ln>
              <a:effectLst/>
              <a:uLnTx/>
              <a:uFillTx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altLang="zh-CN" sz="2100" noProof="0" dirty="0" err="1">
                <a:ln>
                  <a:noFill/>
                </a:ln>
                <a:effectLst/>
                <a:uLnTx/>
                <a:uFillTx/>
                <a:ea typeface="楷体" pitchFamily="49" charset="-122"/>
                <a:cs typeface="Times New Roman" panose="02020603050405020304" pitchFamily="18" charset="0"/>
              </a:rPr>
              <a:t>Learn from self-play.</a:t>
            </a:r>
            <a:endParaRPr lang="en-US" altLang="zh-CN" sz="2100" noProof="0" dirty="0" err="1">
              <a:ln>
                <a:noFill/>
              </a:ln>
              <a:effectLst/>
              <a:uLnTx/>
              <a:uFillTx/>
              <a:ea typeface="楷体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" pitchFamily="49" charset="-122"/>
              <a:cs typeface="Times New Roman" panose="02020603050405020304" pitchFamily="18" charset="0"/>
            </a:endParaRPr>
          </a:p>
          <a:p>
            <a:endParaRPr kumimoji="1" lang="zh-CN" altLang="en-US" b="1" noProof="0" dirty="0">
              <a:ln>
                <a:noFill/>
              </a:ln>
              <a:effectLst/>
              <a:uLnTx/>
              <a:uFillTx/>
              <a:latin typeface="楷体" pitchFamily="49" charset="-122"/>
              <a:ea typeface="楷体" pitchFamily="49" charset="-122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291" y="3561398"/>
            <a:ext cx="3467100" cy="2804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4089</Words>
  <Application>WPS Spreadsheets</Application>
  <PresentationFormat>Widescreen</PresentationFormat>
  <Paragraphs>289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SimSun</vt:lpstr>
      <vt:lpstr>Wingdings</vt:lpstr>
      <vt:lpstr>Candara</vt:lpstr>
      <vt:lpstr>苹方-简</vt:lpstr>
      <vt:lpstr>Wingdings</vt:lpstr>
      <vt:lpstr>楷体</vt:lpstr>
      <vt:lpstr>楷体-简</vt:lpstr>
      <vt:lpstr>Times New Roman</vt:lpstr>
      <vt:lpstr>Calibri</vt:lpstr>
      <vt:lpstr>Helvetica Neue</vt:lpstr>
      <vt:lpstr>Calibri Light</vt:lpstr>
      <vt:lpstr>Microsoft YaHei</vt:lpstr>
      <vt:lpstr>汉仪旗黑</vt:lpstr>
      <vt:lpstr>Arial Unicode MS</vt:lpstr>
      <vt:lpstr>Arial Bold</vt:lpstr>
      <vt:lpstr>宋体</vt:lpstr>
      <vt:lpstr>Apple Color Emoji</vt:lpstr>
      <vt:lpstr>Office Theme</vt:lpstr>
      <vt:lpstr>HIT391  MACHINE LEARNING: ADVANCEMENTS AND APPLICATIONS</vt:lpstr>
      <vt:lpstr>Examples of ML Applications</vt:lpstr>
      <vt:lpstr>ML Applications</vt:lpstr>
      <vt:lpstr>Why AlphaGo Won?</vt:lpstr>
      <vt:lpstr>Why AlphaGo Won?</vt:lpstr>
      <vt:lpstr>Why AlphaGo Won?</vt:lpstr>
      <vt:lpstr>Why AlphaGo Won?</vt:lpstr>
      <vt:lpstr>Why AlphaGo Won?</vt:lpstr>
      <vt:lpstr>Why AlphaGo Won?</vt:lpstr>
      <vt:lpstr>Why AlphaGo Won?</vt:lpstr>
      <vt:lpstr>Why AlphaGo Won?</vt:lpstr>
      <vt:lpstr>Why AlphaGo Won?</vt:lpstr>
      <vt:lpstr>Recommender System</vt:lpstr>
      <vt:lpstr>Recommender System</vt:lpstr>
      <vt:lpstr>Information Retrieval</vt:lpstr>
      <vt:lpstr>Smart monitoring and tracking</vt:lpstr>
      <vt:lpstr>Remote sensing satellite image recognition and detection</vt:lpstr>
      <vt:lpstr>Intelligent recognition of cultural relics</vt:lpstr>
      <vt:lpstr>Smart healthcare</vt:lpstr>
      <vt:lpstr>Smart Inspection</vt:lpstr>
      <vt:lpstr>Risk Analysis Prediction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HIT391  MACHINE LEARNING: ADVANCEMENTS AND APPLICATIONS</dc:title>
  <dc:creator>janice</dc:creator>
  <cp:lastModifiedBy>janice</cp:lastModifiedBy>
  <cp:revision>9</cp:revision>
  <dcterms:created xsi:type="dcterms:W3CDTF">2025-03-02T18:04:55Z</dcterms:created>
  <dcterms:modified xsi:type="dcterms:W3CDTF">2025-03-02T18:04:55Z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1033-6.10.0.8196</vt:lpwstr>
  </property>
  <property fmtid="{D5CDD505-2E9C-101B-9397-08002B2CF9AE}" pid="3" name="ICV">
    <vt:lpwstr>7FDBC7098DEA8BC63682C4678004E95A_42</vt:lpwstr>
  </property>
</Properties>
</file>